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9" r:id="rId9"/>
    <p:sldId id="263" r:id="rId10"/>
    <p:sldId id="264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99FF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23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01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7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2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72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08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2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7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0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1E5FB-FFDF-4499-A3D4-7F3F978D6EC3}" type="datetimeFigureOut">
              <a:rPr lang="en-GB" smtClean="0"/>
              <a:t>20/07/2015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57964-2403-4B4E-940A-765CBB333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4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dl.ecml.at/LanguageFun/LanguageFacts/tabid/1859/Default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393319" y="332656"/>
            <a:ext cx="7992888" cy="6336704"/>
          </a:xfrm>
          <a:prstGeom prst="wedgeEllipseCallout">
            <a:avLst>
              <a:gd name="adj1" fmla="val 57745"/>
              <a:gd name="adj2" fmla="val -426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ctr"/>
            <a:r>
              <a:rPr lang="en-GB" sz="5000" b="1" dirty="0" smtClean="0">
                <a:solidFill>
                  <a:schemeClr val="bg2">
                    <a:lumMod val="90000"/>
                  </a:schemeClr>
                </a:solidFill>
              </a:rPr>
              <a:t>Although </a:t>
            </a:r>
            <a:r>
              <a:rPr lang="en-GB" sz="5000" b="1" dirty="0">
                <a:solidFill>
                  <a:schemeClr val="bg2">
                    <a:lumMod val="90000"/>
                  </a:schemeClr>
                </a:solidFill>
              </a:rPr>
              <a:t>there are about 225 indigenous languages in Europe – they are still only 3% of the world’s total.</a:t>
            </a:r>
            <a:endParaRPr lang="en-GB" sz="5000" dirty="0">
              <a:solidFill>
                <a:schemeClr val="bg2">
                  <a:lumMod val="90000"/>
                </a:schemeClr>
              </a:solidFill>
            </a:endParaRPr>
          </a:p>
          <a:p>
            <a:pPr algn="ctr"/>
            <a:endParaRPr lang="en-GB" sz="44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86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-Point Star 1"/>
          <p:cNvSpPr/>
          <p:nvPr/>
        </p:nvSpPr>
        <p:spPr>
          <a:xfrm>
            <a:off x="107504" y="127999"/>
            <a:ext cx="8712968" cy="6741368"/>
          </a:xfrm>
          <a:prstGeom prst="star6">
            <a:avLst/>
          </a:prstGeom>
          <a:solidFill>
            <a:srgbClr val="FF99FF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 smtClean="0">
              <a:solidFill>
                <a:schemeClr val="tx1"/>
              </a:solidFill>
            </a:endParaRPr>
          </a:p>
          <a:p>
            <a:pPr algn="ctr"/>
            <a:endParaRPr lang="en-GB" sz="4000" dirty="0">
              <a:solidFill>
                <a:schemeClr val="tx1"/>
              </a:solidFill>
            </a:endParaRPr>
          </a:p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The </a:t>
            </a:r>
            <a:r>
              <a:rPr lang="en-GB" sz="4000" dirty="0">
                <a:solidFill>
                  <a:schemeClr val="tx1"/>
                </a:solidFill>
              </a:rPr>
              <a:t>Germanic family of languages includes Danish, Norwegian, Swedish, Icelandic, German, Dutch, English and Yiddish, among others.</a:t>
            </a:r>
          </a:p>
          <a:p>
            <a:pPr algn="ctr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Point Star 1"/>
          <p:cNvSpPr/>
          <p:nvPr/>
        </p:nvSpPr>
        <p:spPr>
          <a:xfrm>
            <a:off x="107504" y="188640"/>
            <a:ext cx="8856984" cy="6552728"/>
          </a:xfrm>
          <a:prstGeom prst="star12">
            <a:avLst/>
          </a:prstGeom>
          <a:solidFill>
            <a:srgbClr val="99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</a:rPr>
              <a:t>Nearly half of all internet users (2 billion as of 2010) speak either English (0.5 billion) or Chinese (0.4 billion).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24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79512" y="404664"/>
            <a:ext cx="8784976" cy="6192688"/>
          </a:xfrm>
          <a:prstGeom prst="wedgeEllipseCallout">
            <a:avLst>
              <a:gd name="adj1" fmla="val 49820"/>
              <a:gd name="adj2" fmla="val -49575"/>
            </a:avLst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b="1" dirty="0" smtClean="0"/>
          </a:p>
          <a:p>
            <a:pPr algn="ctr"/>
            <a:endParaRPr lang="en-GB" sz="4000" b="1" dirty="0" smtClean="0"/>
          </a:p>
          <a:p>
            <a:pPr algn="ctr"/>
            <a:r>
              <a:rPr lang="en-GB" sz="4000" b="1" dirty="0" smtClean="0"/>
              <a:t>Approximately </a:t>
            </a:r>
            <a:r>
              <a:rPr lang="en-GB" sz="4000" b="1" dirty="0"/>
              <a:t>55 million people in Europe speak a minority </a:t>
            </a:r>
            <a:r>
              <a:rPr lang="en-GB" sz="4000" b="1" dirty="0" smtClean="0"/>
              <a:t>language. Regional </a:t>
            </a:r>
            <a:r>
              <a:rPr lang="en-GB" sz="4000" b="1" dirty="0"/>
              <a:t>or minority languages are spoken in all European countries, except for Iceland.</a:t>
            </a:r>
            <a:endParaRPr lang="en-GB" sz="4000" dirty="0"/>
          </a:p>
          <a:p>
            <a:pPr algn="ctr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07163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683568" y="476672"/>
            <a:ext cx="8064896" cy="5472608"/>
          </a:xfrm>
          <a:prstGeom prst="wedgeRoundRectCallout">
            <a:avLst>
              <a:gd name="adj1" fmla="val 39751"/>
              <a:gd name="adj2" fmla="val 6064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5400" b="1" dirty="0" smtClean="0">
                <a:solidFill>
                  <a:schemeClr val="tx1"/>
                </a:solidFill>
              </a:rPr>
              <a:t>Russia </a:t>
            </a:r>
            <a:r>
              <a:rPr lang="en-GB" sz="5400" b="1" dirty="0">
                <a:solidFill>
                  <a:schemeClr val="tx1"/>
                </a:solidFill>
              </a:rPr>
              <a:t>(148 million inhabitants) has by far the highest number of languages spoken on its territory: from 130 to 200</a:t>
            </a:r>
            <a:endParaRPr lang="en-GB" sz="5400" dirty="0">
              <a:solidFill>
                <a:schemeClr val="tx1"/>
              </a:solidFill>
            </a:endParaRPr>
          </a:p>
          <a:p>
            <a:pPr algn="ctr"/>
            <a:endParaRPr lang="en-GB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9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For more fun and interesting facts about languages, visit the Council of Europe website </a:t>
            </a:r>
            <a:r>
              <a:rPr lang="en-GB" dirty="0" smtClean="0">
                <a:hlinkClick r:id="rId2"/>
              </a:rPr>
              <a:t>here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51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251520" y="0"/>
            <a:ext cx="8784976" cy="6669360"/>
          </a:xfrm>
          <a:prstGeom prst="cloudCallout">
            <a:avLst>
              <a:gd name="adj1" fmla="val 44957"/>
              <a:gd name="adj2" fmla="val 41362"/>
            </a:avLst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 smtClean="0">
              <a:solidFill>
                <a:schemeClr val="tx1"/>
              </a:solidFill>
            </a:endParaRPr>
          </a:p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Bilingualism </a:t>
            </a:r>
            <a:r>
              <a:rPr lang="en-GB" sz="4000" dirty="0">
                <a:solidFill>
                  <a:schemeClr val="tx1"/>
                </a:solidFill>
              </a:rPr>
              <a:t>brings with it many benefits: it makes the learning of additional languages easier, enhances the thinking process and fosters contacts with other people and their cultures.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10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395536" y="332656"/>
            <a:ext cx="8208912" cy="6048672"/>
          </a:xfrm>
          <a:prstGeom prst="wedgeRoundRectCallout">
            <a:avLst>
              <a:gd name="adj1" fmla="val 53765"/>
              <a:gd name="adj2" fmla="val 55628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 smtClean="0">
              <a:solidFill>
                <a:schemeClr val="tx1"/>
              </a:solidFill>
            </a:endParaRPr>
          </a:p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Many </a:t>
            </a:r>
            <a:r>
              <a:rPr lang="en-GB" sz="4800" dirty="0">
                <a:solidFill>
                  <a:schemeClr val="tx1"/>
                </a:solidFill>
              </a:rPr>
              <a:t>languages have 50,000 words or more, but individual speakers normally know and use only a fraction of the total vocabulary: in everyday conversation people use the same few hundred words.</a:t>
            </a:r>
          </a:p>
          <a:p>
            <a:pPr algn="ctr"/>
            <a:endParaRPr lang="en-GB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604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251520" y="116632"/>
            <a:ext cx="8784976" cy="6192688"/>
          </a:xfrm>
          <a:prstGeom prst="cloudCallout">
            <a:avLst>
              <a:gd name="adj1" fmla="val 42029"/>
              <a:gd name="adj2" fmla="val 48540"/>
            </a:avLst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 smtClean="0">
              <a:solidFill>
                <a:schemeClr val="tx1"/>
              </a:solidFill>
            </a:endParaRPr>
          </a:p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‘</a:t>
            </a:r>
            <a:r>
              <a:rPr lang="en-GB" sz="4000" b="1" dirty="0">
                <a:solidFill>
                  <a:schemeClr val="tx1"/>
                </a:solidFill>
              </a:rPr>
              <a:t>If you talk to a man in a language he understands, that goes to his head. If you talk to him in his own </a:t>
            </a:r>
            <a:r>
              <a:rPr lang="en-GB" sz="4000" b="1" dirty="0" err="1">
                <a:solidFill>
                  <a:schemeClr val="tx1"/>
                </a:solidFill>
              </a:rPr>
              <a:t>language,that</a:t>
            </a:r>
            <a:r>
              <a:rPr lang="en-GB" sz="4000" b="1" dirty="0">
                <a:solidFill>
                  <a:schemeClr val="tx1"/>
                </a:solidFill>
              </a:rPr>
              <a:t> goes to his heart.</a:t>
            </a:r>
            <a:r>
              <a:rPr lang="en-GB" sz="4000" dirty="0">
                <a:solidFill>
                  <a:schemeClr val="tx1"/>
                </a:solidFill>
              </a:rPr>
              <a:t>’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‒Nelson Mandela</a:t>
            </a:r>
          </a:p>
          <a:p>
            <a:pPr algn="ctr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61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251520" y="332656"/>
            <a:ext cx="8640960" cy="5688632"/>
          </a:xfrm>
          <a:prstGeom prst="wedgeRoundRectCallout">
            <a:avLst>
              <a:gd name="adj1" fmla="val 49608"/>
              <a:gd name="adj2" fmla="val 65032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 dirty="0" smtClean="0"/>
          </a:p>
          <a:p>
            <a:pPr algn="ctr"/>
            <a:endParaRPr lang="en-GB" sz="6000" dirty="0"/>
          </a:p>
          <a:p>
            <a:pPr algn="ctr"/>
            <a:r>
              <a:rPr lang="en-GB" sz="6000" dirty="0" smtClean="0"/>
              <a:t>‘</a:t>
            </a:r>
            <a:r>
              <a:rPr lang="en-GB" sz="6000" b="1" dirty="0"/>
              <a:t>One language sets you in a corridor for life. Two languages open every door along the way.’ </a:t>
            </a:r>
            <a:r>
              <a:rPr lang="en-GB" sz="6000" dirty="0"/>
              <a:t>Frank Smith </a:t>
            </a:r>
            <a:r>
              <a:rPr lang="en-GB" sz="6000" dirty="0" smtClean="0"/>
              <a:t>(Psycholinguist) </a:t>
            </a:r>
            <a:r>
              <a:rPr lang="en-GB" sz="6000" dirty="0"/>
              <a:t/>
            </a:r>
            <a:br>
              <a:rPr lang="en-GB" sz="6000" dirty="0"/>
            </a:br>
            <a:endParaRPr lang="en-GB" sz="6000" dirty="0"/>
          </a:p>
          <a:p>
            <a:pPr algn="ctr"/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62153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Point Star 1"/>
          <p:cNvSpPr/>
          <p:nvPr/>
        </p:nvSpPr>
        <p:spPr>
          <a:xfrm>
            <a:off x="107504" y="116632"/>
            <a:ext cx="9001000" cy="6696744"/>
          </a:xfrm>
          <a:prstGeom prst="star7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b="1" dirty="0" smtClean="0">
              <a:solidFill>
                <a:schemeClr val="tx1"/>
              </a:solidFill>
            </a:endParaRPr>
          </a:p>
          <a:p>
            <a:pPr algn="ctr"/>
            <a:endParaRPr lang="en-GB" sz="4400" b="1" dirty="0">
              <a:solidFill>
                <a:schemeClr val="tx1"/>
              </a:solidFill>
            </a:endParaRPr>
          </a:p>
          <a:p>
            <a:pPr algn="ctr"/>
            <a:endParaRPr lang="en-GB" sz="44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4000" b="1" dirty="0" smtClean="0">
                <a:solidFill>
                  <a:schemeClr val="tx1"/>
                </a:solidFill>
              </a:rPr>
              <a:t>‘</a:t>
            </a:r>
            <a:r>
              <a:rPr lang="en-GB" sz="4000" b="1" dirty="0">
                <a:solidFill>
                  <a:schemeClr val="tx1"/>
                </a:solidFill>
              </a:rPr>
              <a:t>Those who know nothing of foreign languages know nothing of their own.</a:t>
            </a:r>
            <a:r>
              <a:rPr lang="en-GB" sz="4000" dirty="0">
                <a:solidFill>
                  <a:schemeClr val="tx1"/>
                </a:solidFill>
              </a:rPr>
              <a:t>’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‒Johann Wolfgang von </a:t>
            </a:r>
            <a:r>
              <a:rPr lang="en-GB" sz="4000" dirty="0" smtClean="0">
                <a:solidFill>
                  <a:schemeClr val="tx1"/>
                </a:solidFill>
              </a:rPr>
              <a:t>Goethe (German writer/ philosopher)</a:t>
            </a:r>
            <a:endParaRPr lang="en-GB" sz="4000" dirty="0">
              <a:solidFill>
                <a:schemeClr val="tx1"/>
              </a:solidFill>
            </a:endParaRPr>
          </a:p>
          <a:p>
            <a:pPr algn="ctr"/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3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>
          <a:xfrm>
            <a:off x="107504" y="-243408"/>
            <a:ext cx="9036496" cy="6945362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The Romance languages include Italian, French, Spanish, Portuguese and Romanian, among others.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63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0" y="0"/>
            <a:ext cx="9108504" cy="6858000"/>
          </a:xfrm>
          <a:prstGeom prst="irregularSeal1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There are 6 Celtic languages used today: the Irish language, Scottish Gaelic, Welsh, the Breton language (used in Brittany, in the north of France), Cornish (used in Cornwall) and Manx (used on the Isle of Man)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7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179512" y="116632"/>
            <a:ext cx="8856984" cy="674136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The </a:t>
            </a:r>
            <a:r>
              <a:rPr lang="en-GB" sz="2800" dirty="0"/>
              <a:t>Slavic languages include Russian, Ukrainian, Belarusian, Polish, Czech, Slovak, Slovenian, Serbian, Croatian, Macedonian, Bulgarian and others.</a:t>
            </a:r>
          </a:p>
          <a:p>
            <a:pPr algn="ctr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8348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366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Louisa Gibson</dc:creator>
  <cp:lastModifiedBy>Louisa Gibson</cp:lastModifiedBy>
  <cp:revision>4</cp:revision>
  <dcterms:created xsi:type="dcterms:W3CDTF">2015-07-20T08:21:36Z</dcterms:created>
  <dcterms:modified xsi:type="dcterms:W3CDTF">2015-07-20T08:57:53Z</dcterms:modified>
</cp:coreProperties>
</file>